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6" autoAdjust="0"/>
    <p:restoredTop sz="94660"/>
  </p:normalViewPr>
  <p:slideViewPr>
    <p:cSldViewPr snapToGrid="0">
      <p:cViewPr varScale="1">
        <p:scale>
          <a:sx n="82" d="100"/>
          <a:sy n="82" d="100"/>
        </p:scale>
        <p:origin x="7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B2FC4C2-B97F-45BF-9984-DDF3265C7EA1}" type="datetimeFigureOut">
              <a:rPr lang="en-GB" smtClean="0"/>
              <a:t>02/04/2021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278C4-AD12-41BA-AA41-85E7CE635C49}" type="slidenum">
              <a:rPr lang="en-GB" smtClean="0"/>
              <a:t>‹#›</a:t>
            </a:fld>
            <a:endParaRPr lang="en-GB"/>
          </a:p>
        </p:txBody>
      </p:sp>
    </p:spTree>
    <p:extLst>
      <p:ext uri="{BB962C8B-B14F-4D97-AF65-F5344CB8AC3E}">
        <p14:creationId xmlns:p14="http://schemas.microsoft.com/office/powerpoint/2010/main" val="24566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2FC4C2-B97F-45BF-9984-DDF3265C7EA1}" type="datetimeFigureOut">
              <a:rPr lang="en-GB" smtClean="0"/>
              <a:t>02/04/2021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278C4-AD12-41BA-AA41-85E7CE635C49}" type="slidenum">
              <a:rPr lang="en-GB" smtClean="0"/>
              <a:t>‹#›</a:t>
            </a:fld>
            <a:endParaRPr lang="en-GB"/>
          </a:p>
        </p:txBody>
      </p:sp>
    </p:spTree>
    <p:extLst>
      <p:ext uri="{BB962C8B-B14F-4D97-AF65-F5344CB8AC3E}">
        <p14:creationId xmlns:p14="http://schemas.microsoft.com/office/powerpoint/2010/main" val="370802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2FC4C2-B97F-45BF-9984-DDF3265C7EA1}" type="datetimeFigureOut">
              <a:rPr lang="en-GB" smtClean="0"/>
              <a:t>02/04/2021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278C4-AD12-41BA-AA41-85E7CE635C49}" type="slidenum">
              <a:rPr lang="en-GB" smtClean="0"/>
              <a:t>‹#›</a:t>
            </a:fld>
            <a:endParaRPr lang="en-GB"/>
          </a:p>
        </p:txBody>
      </p:sp>
    </p:spTree>
    <p:extLst>
      <p:ext uri="{BB962C8B-B14F-4D97-AF65-F5344CB8AC3E}">
        <p14:creationId xmlns:p14="http://schemas.microsoft.com/office/powerpoint/2010/main" val="316164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2FC4C2-B97F-45BF-9984-DDF3265C7EA1}" type="datetimeFigureOut">
              <a:rPr lang="en-GB" smtClean="0"/>
              <a:t>02/04/2021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278C4-AD12-41BA-AA41-85E7CE635C49}" type="slidenum">
              <a:rPr lang="en-GB" smtClean="0"/>
              <a:t>‹#›</a:t>
            </a:fld>
            <a:endParaRPr lang="en-GB"/>
          </a:p>
        </p:txBody>
      </p:sp>
    </p:spTree>
    <p:extLst>
      <p:ext uri="{BB962C8B-B14F-4D97-AF65-F5344CB8AC3E}">
        <p14:creationId xmlns:p14="http://schemas.microsoft.com/office/powerpoint/2010/main" val="178671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FC4C2-B97F-45BF-9984-DDF3265C7EA1}" type="datetimeFigureOut">
              <a:rPr lang="en-GB" smtClean="0"/>
              <a:t>02/04/2021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278C4-AD12-41BA-AA41-85E7CE635C49}" type="slidenum">
              <a:rPr lang="en-GB" smtClean="0"/>
              <a:t>‹#›</a:t>
            </a:fld>
            <a:endParaRPr lang="en-GB"/>
          </a:p>
        </p:txBody>
      </p:sp>
    </p:spTree>
    <p:extLst>
      <p:ext uri="{BB962C8B-B14F-4D97-AF65-F5344CB8AC3E}">
        <p14:creationId xmlns:p14="http://schemas.microsoft.com/office/powerpoint/2010/main" val="374857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B2FC4C2-B97F-45BF-9984-DDF3265C7EA1}" type="datetimeFigureOut">
              <a:rPr lang="en-GB" smtClean="0"/>
              <a:t>02/04/2021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278C4-AD12-41BA-AA41-85E7CE635C49}" type="slidenum">
              <a:rPr lang="en-GB" smtClean="0"/>
              <a:t>‹#›</a:t>
            </a:fld>
            <a:endParaRPr lang="en-GB"/>
          </a:p>
        </p:txBody>
      </p:sp>
    </p:spTree>
    <p:extLst>
      <p:ext uri="{BB962C8B-B14F-4D97-AF65-F5344CB8AC3E}">
        <p14:creationId xmlns:p14="http://schemas.microsoft.com/office/powerpoint/2010/main" val="317855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B2FC4C2-B97F-45BF-9984-DDF3265C7EA1}" type="datetimeFigureOut">
              <a:rPr lang="en-GB" smtClean="0"/>
              <a:t>02/04/2021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2278C4-AD12-41BA-AA41-85E7CE635C49}" type="slidenum">
              <a:rPr lang="en-GB" smtClean="0"/>
              <a:t>‹#›</a:t>
            </a:fld>
            <a:endParaRPr lang="en-GB"/>
          </a:p>
        </p:txBody>
      </p:sp>
    </p:spTree>
    <p:extLst>
      <p:ext uri="{BB962C8B-B14F-4D97-AF65-F5344CB8AC3E}">
        <p14:creationId xmlns:p14="http://schemas.microsoft.com/office/powerpoint/2010/main" val="12555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B2FC4C2-B97F-45BF-9984-DDF3265C7EA1}" type="datetimeFigureOut">
              <a:rPr lang="en-GB" smtClean="0"/>
              <a:t>02/04/2021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2278C4-AD12-41BA-AA41-85E7CE635C49}" type="slidenum">
              <a:rPr lang="en-GB" smtClean="0"/>
              <a:t>‹#›</a:t>
            </a:fld>
            <a:endParaRPr lang="en-GB"/>
          </a:p>
        </p:txBody>
      </p:sp>
    </p:spTree>
    <p:extLst>
      <p:ext uri="{BB962C8B-B14F-4D97-AF65-F5344CB8AC3E}">
        <p14:creationId xmlns:p14="http://schemas.microsoft.com/office/powerpoint/2010/main" val="379340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FC4C2-B97F-45BF-9984-DDF3265C7EA1}" type="datetimeFigureOut">
              <a:rPr lang="en-GB" smtClean="0"/>
              <a:t>02/04/2021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2278C4-AD12-41BA-AA41-85E7CE635C49}" type="slidenum">
              <a:rPr lang="en-GB" smtClean="0"/>
              <a:t>‹#›</a:t>
            </a:fld>
            <a:endParaRPr lang="en-GB"/>
          </a:p>
        </p:txBody>
      </p:sp>
    </p:spTree>
    <p:extLst>
      <p:ext uri="{BB962C8B-B14F-4D97-AF65-F5344CB8AC3E}">
        <p14:creationId xmlns:p14="http://schemas.microsoft.com/office/powerpoint/2010/main" val="295681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FC4C2-B97F-45BF-9984-DDF3265C7EA1}" type="datetimeFigureOut">
              <a:rPr lang="en-GB" smtClean="0"/>
              <a:t>02/04/2021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278C4-AD12-41BA-AA41-85E7CE635C49}" type="slidenum">
              <a:rPr lang="en-GB" smtClean="0"/>
              <a:t>‹#›</a:t>
            </a:fld>
            <a:endParaRPr lang="en-GB"/>
          </a:p>
        </p:txBody>
      </p:sp>
    </p:spTree>
    <p:extLst>
      <p:ext uri="{BB962C8B-B14F-4D97-AF65-F5344CB8AC3E}">
        <p14:creationId xmlns:p14="http://schemas.microsoft.com/office/powerpoint/2010/main" val="267967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FC4C2-B97F-45BF-9984-DDF3265C7EA1}" type="datetimeFigureOut">
              <a:rPr lang="en-GB" smtClean="0"/>
              <a:t>02/04/2021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278C4-AD12-41BA-AA41-85E7CE635C49}" type="slidenum">
              <a:rPr lang="en-GB" smtClean="0"/>
              <a:t>‹#›</a:t>
            </a:fld>
            <a:endParaRPr lang="en-GB"/>
          </a:p>
        </p:txBody>
      </p:sp>
    </p:spTree>
    <p:extLst>
      <p:ext uri="{BB962C8B-B14F-4D97-AF65-F5344CB8AC3E}">
        <p14:creationId xmlns:p14="http://schemas.microsoft.com/office/powerpoint/2010/main" val="22508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FC4C2-B97F-45BF-9984-DDF3265C7EA1}" type="datetimeFigureOut">
              <a:rPr lang="en-GB" smtClean="0"/>
              <a:t>02/04/2021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278C4-AD12-41BA-AA41-85E7CE635C49}" type="slidenum">
              <a:rPr lang="en-GB" smtClean="0"/>
              <a:t>‹#›</a:t>
            </a:fld>
            <a:endParaRPr lang="en-GB"/>
          </a:p>
        </p:txBody>
      </p:sp>
    </p:spTree>
    <p:extLst>
      <p:ext uri="{BB962C8B-B14F-4D97-AF65-F5344CB8AC3E}">
        <p14:creationId xmlns:p14="http://schemas.microsoft.com/office/powerpoint/2010/main" val="3712261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rthur@whkf.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kiteplans.org/planos/marienkafer/Marienkaefer-HoHi.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50495"/>
            <a:ext cx="9144000" cy="1082842"/>
          </a:xfrm>
        </p:spPr>
        <p:txBody>
          <a:bodyPr/>
          <a:lstStyle/>
          <a:p>
            <a:r>
              <a:rPr lang="en-GB" dirty="0" smtClean="0">
                <a:solidFill>
                  <a:srgbClr val="0070C0"/>
                </a:solidFill>
              </a:rPr>
              <a:t>How to make a ladybird. </a:t>
            </a:r>
            <a:endParaRPr lang="en-GB" dirty="0">
              <a:solidFill>
                <a:srgbClr val="0070C0"/>
              </a:solidFill>
            </a:endParaRPr>
          </a:p>
        </p:txBody>
      </p:sp>
      <p:sp>
        <p:nvSpPr>
          <p:cNvPr id="3" name="Subtitle 2"/>
          <p:cNvSpPr>
            <a:spLocks noGrp="1"/>
          </p:cNvSpPr>
          <p:nvPr>
            <p:ph type="subTitle" idx="1"/>
          </p:nvPr>
        </p:nvSpPr>
        <p:spPr>
          <a:xfrm>
            <a:off x="1524000" y="2502568"/>
            <a:ext cx="9144000" cy="3224464"/>
          </a:xfrm>
        </p:spPr>
        <p:txBody>
          <a:bodyPr/>
          <a:lstStyle/>
          <a:p>
            <a:r>
              <a:rPr lang="en-GB" dirty="0" smtClean="0">
                <a:solidFill>
                  <a:srgbClr val="0070C0"/>
                </a:solidFill>
              </a:rPr>
              <a:t>How I made one.</a:t>
            </a:r>
          </a:p>
          <a:p>
            <a:r>
              <a:rPr lang="en-GB" dirty="0">
                <a:solidFill>
                  <a:srgbClr val="0070C0"/>
                </a:solidFill>
              </a:rPr>
              <a:t>b</a:t>
            </a:r>
            <a:r>
              <a:rPr lang="en-GB" dirty="0" smtClean="0">
                <a:solidFill>
                  <a:srgbClr val="0070C0"/>
                </a:solidFill>
              </a:rPr>
              <a:t>y Arthur Dibble</a:t>
            </a:r>
          </a:p>
          <a:p>
            <a:r>
              <a:rPr lang="en-GB" dirty="0" smtClean="0">
                <a:solidFill>
                  <a:srgbClr val="0070C0"/>
                </a:solidFill>
                <a:hlinkClick r:id="rId2"/>
              </a:rPr>
              <a:t>arthur@whkf.org.uk</a:t>
            </a:r>
            <a:endParaRPr lang="en-GB" dirty="0" smtClean="0">
              <a:solidFill>
                <a:srgbClr val="0070C0"/>
              </a:solidFill>
            </a:endParaRPr>
          </a:p>
          <a:p>
            <a:endParaRPr lang="en-GB" dirty="0">
              <a:solidFill>
                <a:srgbClr val="0070C0"/>
              </a:solidFill>
            </a:endParaRPr>
          </a:p>
          <a:p>
            <a:r>
              <a:rPr lang="en-GB" i="1" dirty="0" smtClean="0">
                <a:solidFill>
                  <a:srgbClr val="0070C0"/>
                </a:solidFill>
              </a:rPr>
              <a:t>Please note; this is a work in progress and may be updated at any time when I find better ways of doing things.</a:t>
            </a:r>
          </a:p>
          <a:p>
            <a:endParaRPr lang="en-GB" dirty="0">
              <a:solidFill>
                <a:srgbClr val="0070C0"/>
              </a:solidFill>
            </a:endParaRPr>
          </a:p>
        </p:txBody>
      </p:sp>
    </p:spTree>
    <p:extLst>
      <p:ext uri="{BB962C8B-B14F-4D97-AF65-F5344CB8AC3E}">
        <p14:creationId xmlns:p14="http://schemas.microsoft.com/office/powerpoint/2010/main" val="3357537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158" y="261876"/>
            <a:ext cx="9653830" cy="6248897"/>
          </a:xfrm>
          <a:prstGeom prst="rect">
            <a:avLst/>
          </a:prstGeom>
        </p:spPr>
      </p:pic>
    </p:spTree>
    <p:extLst>
      <p:ext uri="{BB962C8B-B14F-4D97-AF65-F5344CB8AC3E}">
        <p14:creationId xmlns:p14="http://schemas.microsoft.com/office/powerpoint/2010/main" val="277861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326" y="637673"/>
            <a:ext cx="10996863" cy="707886"/>
          </a:xfrm>
          <a:prstGeom prst="rect">
            <a:avLst/>
          </a:prstGeom>
          <a:noFill/>
        </p:spPr>
        <p:txBody>
          <a:bodyPr wrap="square" rtlCol="0">
            <a:spAutoFit/>
          </a:bodyPr>
          <a:lstStyle/>
          <a:p>
            <a:pPr algn="just"/>
            <a:r>
              <a:rPr lang="en-GB" sz="2000" dirty="0" smtClean="0">
                <a:solidFill>
                  <a:srgbClr val="0070C0"/>
                </a:solidFill>
              </a:rPr>
              <a:t>The original design uses self adhesive </a:t>
            </a:r>
            <a:r>
              <a:rPr lang="en-GB" sz="2000" dirty="0" err="1" smtClean="0">
                <a:solidFill>
                  <a:srgbClr val="0070C0"/>
                </a:solidFill>
              </a:rPr>
              <a:t>ripstop</a:t>
            </a:r>
            <a:r>
              <a:rPr lang="en-GB" sz="2000" dirty="0" smtClean="0">
                <a:solidFill>
                  <a:srgbClr val="0070C0"/>
                </a:solidFill>
              </a:rPr>
              <a:t> for the eyes, pupils and spots. I did not have this available so used non adhesive and “Spray Mount” to tack the parts together before sewing them</a:t>
            </a:r>
            <a:r>
              <a:rPr lang="en-GB" dirty="0" smtClean="0"/>
              <a:t>.</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8643" y="1875391"/>
            <a:ext cx="3550228" cy="4296808"/>
          </a:xfrm>
          <a:prstGeom prst="rect">
            <a:avLst/>
          </a:prstGeom>
        </p:spPr>
      </p:pic>
    </p:spTree>
    <p:extLst>
      <p:ext uri="{BB962C8B-B14F-4D97-AF65-F5344CB8AC3E}">
        <p14:creationId xmlns:p14="http://schemas.microsoft.com/office/powerpoint/2010/main" val="2447346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5471" y="3783840"/>
            <a:ext cx="3671754" cy="2700936"/>
          </a:xfrm>
          <a:prstGeom prst="rect">
            <a:avLst/>
          </a:prstGeom>
        </p:spPr>
      </p:pic>
      <p:sp>
        <p:nvSpPr>
          <p:cNvPr id="4" name="TextBox 3"/>
          <p:cNvSpPr txBox="1"/>
          <p:nvPr/>
        </p:nvSpPr>
        <p:spPr>
          <a:xfrm>
            <a:off x="433137" y="288758"/>
            <a:ext cx="6942221" cy="3416320"/>
          </a:xfrm>
          <a:prstGeom prst="rect">
            <a:avLst/>
          </a:prstGeom>
          <a:noFill/>
        </p:spPr>
        <p:txBody>
          <a:bodyPr wrap="square" rtlCol="0">
            <a:spAutoFit/>
          </a:bodyPr>
          <a:lstStyle/>
          <a:p>
            <a:pPr algn="just"/>
            <a:r>
              <a:rPr lang="en-GB" dirty="0" smtClean="0">
                <a:solidFill>
                  <a:srgbClr val="0070C0"/>
                </a:solidFill>
              </a:rPr>
              <a:t>Carefully align parts B </a:t>
            </a:r>
            <a:r>
              <a:rPr lang="en-GB" u="sng" dirty="0" smtClean="0">
                <a:solidFill>
                  <a:srgbClr val="0070C0"/>
                </a:solidFill>
              </a:rPr>
              <a:t>over</a:t>
            </a:r>
            <a:r>
              <a:rPr lang="en-GB" dirty="0" smtClean="0">
                <a:solidFill>
                  <a:srgbClr val="0070C0"/>
                </a:solidFill>
              </a:rPr>
              <a:t> the Face parts so that you have a left and right hand. Working from each end, sew along the curve and in 2cm on the vent flap. Do not sew along the vent flap. This is an overlap seam and should be as close as possible to the edge of part B without compromising the strength of material.</a:t>
            </a:r>
          </a:p>
          <a:p>
            <a:pPr algn="just"/>
            <a:r>
              <a:rPr lang="en-GB" dirty="0" smtClean="0">
                <a:solidFill>
                  <a:srgbClr val="0070C0"/>
                </a:solidFill>
              </a:rPr>
              <a:t>Now turn them over and cut away the excess face material. These off-cuts can be used for cutting spots.</a:t>
            </a:r>
          </a:p>
          <a:p>
            <a:pPr algn="just"/>
            <a:r>
              <a:rPr lang="en-GB" dirty="0" smtClean="0">
                <a:solidFill>
                  <a:srgbClr val="0070C0"/>
                </a:solidFill>
              </a:rPr>
              <a:t>It is a good idea at this point to add the eyes, and a spot if required, to the front of the face.</a:t>
            </a:r>
          </a:p>
          <a:p>
            <a:pPr algn="just"/>
            <a:r>
              <a:rPr lang="en-GB" dirty="0" smtClean="0">
                <a:solidFill>
                  <a:srgbClr val="0070C0"/>
                </a:solidFill>
              </a:rPr>
              <a:t>Lay the two completed face halves on top of each other with faces together and sew down the curved edge.</a:t>
            </a:r>
          </a:p>
          <a:p>
            <a:pPr algn="just"/>
            <a:r>
              <a:rPr lang="en-GB" dirty="0" smtClean="0">
                <a:solidFill>
                  <a:srgbClr val="0070C0"/>
                </a:solidFill>
              </a:rPr>
              <a:t>If you want to add a mouth, this is the time.</a:t>
            </a:r>
            <a:endParaRPr lang="en-GB" dirty="0">
              <a:solidFill>
                <a:srgbClr val="0070C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9218" y="950280"/>
            <a:ext cx="3884108" cy="5293895"/>
          </a:xfrm>
          <a:prstGeom prst="rect">
            <a:avLst/>
          </a:prstGeom>
        </p:spPr>
      </p:pic>
    </p:spTree>
    <p:extLst>
      <p:ext uri="{BB962C8B-B14F-4D97-AF65-F5344CB8AC3E}">
        <p14:creationId xmlns:p14="http://schemas.microsoft.com/office/powerpoint/2010/main" val="12677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5616" y="718605"/>
            <a:ext cx="6606073" cy="5324535"/>
          </a:xfrm>
          <a:prstGeom prst="rect">
            <a:avLst/>
          </a:prstGeom>
          <a:noFill/>
        </p:spPr>
        <p:txBody>
          <a:bodyPr wrap="square" rtlCol="0">
            <a:spAutoFit/>
          </a:bodyPr>
          <a:lstStyle/>
          <a:p>
            <a:pPr algn="just"/>
            <a:r>
              <a:rPr lang="en-GB" sz="2000" dirty="0" smtClean="0">
                <a:solidFill>
                  <a:srgbClr val="0070C0"/>
                </a:solidFill>
              </a:rPr>
              <a:t>Add spots to the 4 body pieces. The choice is yours. In nature they seem to be random as to how many and where; so you can’t get it wrong.</a:t>
            </a:r>
          </a:p>
          <a:p>
            <a:pPr algn="just"/>
            <a:r>
              <a:rPr lang="en-GB" sz="2000" dirty="0" smtClean="0">
                <a:solidFill>
                  <a:srgbClr val="0070C0"/>
                </a:solidFill>
              </a:rPr>
              <a:t>At this point I went away from the original plans. </a:t>
            </a:r>
          </a:p>
          <a:p>
            <a:pPr algn="just"/>
            <a:r>
              <a:rPr lang="en-GB" sz="2000" dirty="0" smtClean="0">
                <a:solidFill>
                  <a:srgbClr val="0070C0"/>
                </a:solidFill>
              </a:rPr>
              <a:t>Open out the face and lay the next body piece over the half face and sew a seam down the edge. Doing this I should perhaps have added a seam allowance to the template?????? Continue adding panels to each side and when you have all 6 pieces fitted  join the back 2 together. You may find it easier to join the panels in pairs and starting sewing each pair from the top. This gives a better finish at the apex.</a:t>
            </a:r>
            <a:endParaRPr lang="en-GB" sz="2000" dirty="0">
              <a:solidFill>
                <a:srgbClr val="0070C0"/>
              </a:solidFill>
            </a:endParaRPr>
          </a:p>
          <a:p>
            <a:pPr algn="just"/>
            <a:r>
              <a:rPr lang="en-GB" sz="2000" dirty="0" smtClean="0">
                <a:solidFill>
                  <a:srgbClr val="0070C0"/>
                </a:solidFill>
              </a:rPr>
              <a:t>If you are using my “Feet” template fold each foot in half and seam along the bottom and front edges leaving the top open. Insert a small weight in to each foot. The original suggests a 20cent piece but having no idea how heavy they are I used 2 X 20mm washers. It is probably not critical as their purpose is to stop the Ladybird turning over. </a:t>
            </a:r>
            <a:endParaRPr lang="en-GB" sz="2000" dirty="0">
              <a:solidFill>
                <a:srgbClr val="0070C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434532" y="2126976"/>
            <a:ext cx="5991726" cy="2507795"/>
          </a:xfrm>
          <a:prstGeom prst="rect">
            <a:avLst/>
          </a:prstGeom>
        </p:spPr>
      </p:pic>
    </p:spTree>
    <p:extLst>
      <p:ext uri="{BB962C8B-B14F-4D97-AF65-F5344CB8AC3E}">
        <p14:creationId xmlns:p14="http://schemas.microsoft.com/office/powerpoint/2010/main" val="2035338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2890" y="1363733"/>
            <a:ext cx="4935894" cy="1200329"/>
          </a:xfrm>
          <a:prstGeom prst="rect">
            <a:avLst/>
          </a:prstGeom>
        </p:spPr>
        <p:txBody>
          <a:bodyPr wrap="square">
            <a:spAutoFit/>
          </a:bodyPr>
          <a:lstStyle/>
          <a:p>
            <a:pPr algn="just"/>
            <a:r>
              <a:rPr lang="en-GB" dirty="0">
                <a:solidFill>
                  <a:srgbClr val="0070C0"/>
                </a:solidFill>
              </a:rPr>
              <a:t>Attach the legs to the </a:t>
            </a:r>
            <a:r>
              <a:rPr lang="en-GB" dirty="0" smtClean="0">
                <a:solidFill>
                  <a:srgbClr val="0070C0"/>
                </a:solidFill>
              </a:rPr>
              <a:t>outside </a:t>
            </a:r>
            <a:r>
              <a:rPr lang="en-GB" dirty="0">
                <a:solidFill>
                  <a:srgbClr val="0070C0"/>
                </a:solidFill>
              </a:rPr>
              <a:t>of the body pointing forward and lying </a:t>
            </a:r>
            <a:r>
              <a:rPr lang="en-GB" dirty="0" smtClean="0">
                <a:solidFill>
                  <a:srgbClr val="0070C0"/>
                </a:solidFill>
              </a:rPr>
              <a:t>inwards. </a:t>
            </a:r>
            <a:r>
              <a:rPr lang="en-GB" dirty="0">
                <a:solidFill>
                  <a:srgbClr val="0070C0"/>
                </a:solidFill>
              </a:rPr>
              <a:t>The position of the legs is again a personal choice. I used fore, aft and centre of the first full body panel each side.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104" y="760854"/>
            <a:ext cx="4243170" cy="240608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104" y="3548054"/>
            <a:ext cx="4243170" cy="2825028"/>
          </a:xfrm>
          <a:prstGeom prst="rect">
            <a:avLst/>
          </a:prstGeom>
        </p:spPr>
      </p:pic>
      <p:sp>
        <p:nvSpPr>
          <p:cNvPr id="7" name="TextBox 6"/>
          <p:cNvSpPr txBox="1"/>
          <p:nvPr/>
        </p:nvSpPr>
        <p:spPr>
          <a:xfrm>
            <a:off x="6214188" y="4360403"/>
            <a:ext cx="5010539" cy="1200329"/>
          </a:xfrm>
          <a:prstGeom prst="rect">
            <a:avLst/>
          </a:prstGeom>
          <a:noFill/>
        </p:spPr>
        <p:txBody>
          <a:bodyPr wrap="square" rtlCol="0">
            <a:spAutoFit/>
          </a:bodyPr>
          <a:lstStyle/>
          <a:p>
            <a:pPr algn="just"/>
            <a:r>
              <a:rPr lang="en-GB" dirty="0">
                <a:solidFill>
                  <a:srgbClr val="0070C0"/>
                </a:solidFill>
              </a:rPr>
              <a:t>Attach a loop of strong tape or folded </a:t>
            </a:r>
            <a:r>
              <a:rPr lang="en-GB" dirty="0" err="1">
                <a:solidFill>
                  <a:srgbClr val="0070C0"/>
                </a:solidFill>
              </a:rPr>
              <a:t>ripstop</a:t>
            </a:r>
            <a:r>
              <a:rPr lang="en-GB" dirty="0">
                <a:solidFill>
                  <a:srgbClr val="0070C0"/>
                </a:solidFill>
              </a:rPr>
              <a:t> across the join between the face sections and pointing inwards. Sew it along the circumference similar to attaching the legs to the main body.</a:t>
            </a:r>
          </a:p>
        </p:txBody>
      </p:sp>
    </p:spTree>
    <p:extLst>
      <p:ext uri="{BB962C8B-B14F-4D97-AF65-F5344CB8AC3E}">
        <p14:creationId xmlns:p14="http://schemas.microsoft.com/office/powerpoint/2010/main" val="1643553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326" y="324853"/>
            <a:ext cx="11141242" cy="3139321"/>
          </a:xfrm>
          <a:prstGeom prst="rect">
            <a:avLst/>
          </a:prstGeom>
          <a:noFill/>
        </p:spPr>
        <p:txBody>
          <a:bodyPr wrap="square" rtlCol="0">
            <a:spAutoFit/>
          </a:bodyPr>
          <a:lstStyle/>
          <a:p>
            <a:pPr algn="just"/>
            <a:r>
              <a:rPr lang="en-GB" dirty="0" smtClean="0">
                <a:solidFill>
                  <a:srgbClr val="0070C0"/>
                </a:solidFill>
              </a:rPr>
              <a:t>Now we come to the “interesting” bit. Cut out a 60cm diameter (58cm if you have not added seam allowances) circle of heavy </a:t>
            </a:r>
            <a:r>
              <a:rPr lang="en-GB" dirty="0" err="1" smtClean="0">
                <a:solidFill>
                  <a:srgbClr val="0070C0"/>
                </a:solidFill>
              </a:rPr>
              <a:t>ripstop</a:t>
            </a:r>
            <a:r>
              <a:rPr lang="en-GB" dirty="0" smtClean="0">
                <a:solidFill>
                  <a:srgbClr val="0070C0"/>
                </a:solidFill>
              </a:rPr>
              <a:t> or light weigh canvas. To mark this out I drilled 2 small holes 30cm apart in an aluminium strip. One of the holes went over a drawing pin inserted through the material then with a marker through the other hole I could draw my circle. (Using a metal strip also means you can insert the tip of your cutting iron and hot cut your circle.)</a:t>
            </a:r>
          </a:p>
          <a:p>
            <a:pPr algn="just"/>
            <a:r>
              <a:rPr lang="en-GB" dirty="0" smtClean="0">
                <a:solidFill>
                  <a:srgbClr val="0070C0"/>
                </a:solidFill>
              </a:rPr>
              <a:t>Now turn the body inside out with the legs and tape loop inwards and lay the base over it. Next sew round the base, overlapping the body panels, all the way round. This should fit exactly but with variations in sewing styles may well require some careful “adjustments”. I started at the centre front and worked about a third of the way round on each side, then trimmed the base to fit.</a:t>
            </a:r>
          </a:p>
          <a:p>
            <a:pPr algn="just"/>
            <a:r>
              <a:rPr lang="en-GB" dirty="0" smtClean="0">
                <a:solidFill>
                  <a:srgbClr val="0070C0"/>
                </a:solidFill>
              </a:rPr>
              <a:t>OK that done all you have to do is reach in through one of the inflation vents and turn the whole thing the right way out. Attach a line to the loop and fix to a ground anchor. They work best on a flat, hard, sandy  surface </a:t>
            </a:r>
            <a:r>
              <a:rPr lang="en-GB" dirty="0" smtClean="0">
                <a:solidFill>
                  <a:srgbClr val="0070C0"/>
                </a:solidFill>
              </a:rPr>
              <a:t>with </a:t>
            </a:r>
            <a:r>
              <a:rPr lang="en-GB" dirty="0" smtClean="0">
                <a:solidFill>
                  <a:srgbClr val="0070C0"/>
                </a:solidFill>
              </a:rPr>
              <a:t>a steady breeze. (E.G. </a:t>
            </a:r>
            <a:r>
              <a:rPr lang="en-GB" dirty="0" err="1" smtClean="0">
                <a:solidFill>
                  <a:srgbClr val="0070C0"/>
                </a:solidFill>
              </a:rPr>
              <a:t>Fano</a:t>
            </a:r>
            <a:r>
              <a:rPr lang="en-GB" dirty="0" smtClean="0">
                <a:solidFill>
                  <a:srgbClr val="0070C0"/>
                </a:solidFill>
              </a:rPr>
              <a:t> or Broad Haven). Each will inflate at different rates due to material weight and porosity. </a:t>
            </a:r>
            <a:endParaRPr lang="en-GB" dirty="0">
              <a:solidFill>
                <a:srgbClr val="0070C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301" y="3818879"/>
            <a:ext cx="3143676" cy="2779295"/>
          </a:xfrm>
          <a:prstGeom prst="rect">
            <a:avLst/>
          </a:prstGeom>
        </p:spPr>
      </p:pic>
      <p:sp>
        <p:nvSpPr>
          <p:cNvPr id="4" name="TextBox 3"/>
          <p:cNvSpPr txBox="1"/>
          <p:nvPr/>
        </p:nvSpPr>
        <p:spPr>
          <a:xfrm>
            <a:off x="4535905" y="4162926"/>
            <a:ext cx="4908884" cy="830997"/>
          </a:xfrm>
          <a:prstGeom prst="rect">
            <a:avLst/>
          </a:prstGeom>
          <a:noFill/>
        </p:spPr>
        <p:txBody>
          <a:bodyPr wrap="square" rtlCol="0">
            <a:spAutoFit/>
          </a:bodyPr>
          <a:lstStyle/>
          <a:p>
            <a:r>
              <a:rPr lang="en-GB" sz="2400" dirty="0" smtClean="0">
                <a:solidFill>
                  <a:srgbClr val="0070C0"/>
                </a:solidFill>
              </a:rPr>
              <a:t>That’s my first one. </a:t>
            </a:r>
          </a:p>
          <a:p>
            <a:r>
              <a:rPr lang="en-GB" sz="2400" dirty="0" smtClean="0">
                <a:solidFill>
                  <a:srgbClr val="0070C0"/>
                </a:solidFill>
              </a:rPr>
              <a:t>I hope you found this helpful.</a:t>
            </a:r>
            <a:endParaRPr lang="en-GB" sz="2400" dirty="0">
              <a:solidFill>
                <a:srgbClr val="0070C0"/>
              </a:solidFill>
            </a:endParaRPr>
          </a:p>
        </p:txBody>
      </p:sp>
    </p:spTree>
    <p:extLst>
      <p:ext uri="{BB962C8B-B14F-4D97-AF65-F5344CB8AC3E}">
        <p14:creationId xmlns:p14="http://schemas.microsoft.com/office/powerpoint/2010/main" val="105069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976" y="494522"/>
            <a:ext cx="4177782" cy="5570376"/>
          </a:xfrm>
          <a:prstGeom prst="rect">
            <a:avLst/>
          </a:prstGeom>
        </p:spPr>
      </p:pic>
      <p:sp>
        <p:nvSpPr>
          <p:cNvPr id="3" name="TextBox 2"/>
          <p:cNvSpPr txBox="1"/>
          <p:nvPr/>
        </p:nvSpPr>
        <p:spPr>
          <a:xfrm>
            <a:off x="6259737" y="1175657"/>
            <a:ext cx="4739950" cy="461665"/>
          </a:xfrm>
          <a:prstGeom prst="rect">
            <a:avLst/>
          </a:prstGeom>
          <a:noFill/>
        </p:spPr>
        <p:txBody>
          <a:bodyPr wrap="square" rtlCol="0">
            <a:spAutoFit/>
          </a:bodyPr>
          <a:lstStyle/>
          <a:p>
            <a:r>
              <a:rPr lang="en-GB" sz="2400" dirty="0" smtClean="0">
                <a:solidFill>
                  <a:srgbClr val="FF0000"/>
                </a:solidFill>
              </a:rPr>
              <a:t>They have started multiplying!!!!!</a:t>
            </a:r>
            <a:endParaRPr lang="en-GB" sz="24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1907" y="2565918"/>
            <a:ext cx="3995610" cy="3498980"/>
          </a:xfrm>
          <a:prstGeom prst="rect">
            <a:avLst/>
          </a:prstGeom>
        </p:spPr>
      </p:pic>
    </p:spTree>
    <p:extLst>
      <p:ext uri="{BB962C8B-B14F-4D97-AF65-F5344CB8AC3E}">
        <p14:creationId xmlns:p14="http://schemas.microsoft.com/office/powerpoint/2010/main" val="303420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559" y="534602"/>
            <a:ext cx="7820526" cy="5689593"/>
          </a:xfrm>
          <a:prstGeom prst="rect">
            <a:avLst/>
          </a:prstGeom>
        </p:spPr>
      </p:pic>
    </p:spTree>
    <p:extLst>
      <p:ext uri="{BB962C8B-B14F-4D97-AF65-F5344CB8AC3E}">
        <p14:creationId xmlns:p14="http://schemas.microsoft.com/office/powerpoint/2010/main" val="2081072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06" y="1409382"/>
            <a:ext cx="11069052" cy="3539430"/>
          </a:xfrm>
          <a:prstGeom prst="rect">
            <a:avLst/>
          </a:prstGeom>
        </p:spPr>
        <p:txBody>
          <a:bodyPr wrap="square">
            <a:spAutoFit/>
          </a:bodyPr>
          <a:lstStyle/>
          <a:p>
            <a:pPr algn="ctr"/>
            <a:r>
              <a:rPr lang="en-GB" sz="2800" dirty="0" smtClean="0"/>
              <a:t>The origins of this design are by Geoff &amp; Carey Campbell NZ .</a:t>
            </a:r>
          </a:p>
          <a:p>
            <a:pPr algn="ctr"/>
            <a:r>
              <a:rPr lang="en-GB" sz="2800" dirty="0" smtClean="0"/>
              <a:t>The plans with text in German can be found at :-</a:t>
            </a:r>
          </a:p>
          <a:p>
            <a:pPr algn="ctr"/>
            <a:endParaRPr lang="en-GB" sz="2800" dirty="0" smtClean="0"/>
          </a:p>
          <a:p>
            <a:pPr algn="ctr"/>
            <a:r>
              <a:rPr lang="en-GB" sz="2800" dirty="0" smtClean="0">
                <a:hlinkClick r:id="rId2"/>
              </a:rPr>
              <a:t>https://www.kiteplans.org/planos/marienkafer/Marienkaefer-HoHi.pdf</a:t>
            </a:r>
            <a:endParaRPr lang="en-GB" sz="2800" dirty="0"/>
          </a:p>
          <a:p>
            <a:endParaRPr lang="en-GB" sz="2800" dirty="0"/>
          </a:p>
          <a:p>
            <a:pPr algn="just"/>
            <a:r>
              <a:rPr lang="en-GB" sz="2800" dirty="0" smtClean="0"/>
              <a:t> I am indebted to Bernd </a:t>
            </a:r>
            <a:r>
              <a:rPr lang="en-GB" sz="2800" dirty="0" err="1" smtClean="0"/>
              <a:t>Kunze</a:t>
            </a:r>
            <a:r>
              <a:rPr lang="en-GB" sz="2800" dirty="0" smtClean="0"/>
              <a:t> for supplying me with an English translation that I have rearranged to make it more readable. Then I hope the rest of the presentation will help any one making a Ladybird for the first time.</a:t>
            </a:r>
            <a:endParaRPr lang="en-GB" sz="2800" dirty="0"/>
          </a:p>
        </p:txBody>
      </p:sp>
    </p:spTree>
    <p:extLst>
      <p:ext uri="{BB962C8B-B14F-4D97-AF65-F5344CB8AC3E}">
        <p14:creationId xmlns:p14="http://schemas.microsoft.com/office/powerpoint/2010/main" val="3018642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www.kiteplans.org/planos/marienkafer/marienk_1.gif"/>
          <p:cNvPicPr/>
          <p:nvPr/>
        </p:nvPicPr>
        <p:blipFill>
          <a:blip r:embed="rId2">
            <a:extLst>
              <a:ext uri="{28A0092B-C50C-407E-A947-70E740481C1C}">
                <a14:useLocalDpi xmlns:a14="http://schemas.microsoft.com/office/drawing/2010/main" val="0"/>
              </a:ext>
            </a:extLst>
          </a:blip>
          <a:srcRect/>
          <a:stretch>
            <a:fillRect/>
          </a:stretch>
        </p:blipFill>
        <p:spPr bwMode="auto">
          <a:xfrm>
            <a:off x="5112397" y="880939"/>
            <a:ext cx="2098675" cy="1419860"/>
          </a:xfrm>
          <a:prstGeom prst="rect">
            <a:avLst/>
          </a:prstGeom>
          <a:noFill/>
          <a:ln>
            <a:noFill/>
          </a:ln>
        </p:spPr>
      </p:pic>
      <p:sp>
        <p:nvSpPr>
          <p:cNvPr id="6" name="Rectangle 5"/>
          <p:cNvSpPr/>
          <p:nvPr/>
        </p:nvSpPr>
        <p:spPr>
          <a:xfrm>
            <a:off x="5112397" y="407828"/>
            <a:ext cx="1967205" cy="369332"/>
          </a:xfrm>
          <a:prstGeom prst="rect">
            <a:avLst/>
          </a:prstGeom>
        </p:spPr>
        <p:txBody>
          <a:bodyPr wrap="none">
            <a:spAutoFit/>
          </a:bodyPr>
          <a:lstStyle/>
          <a:p>
            <a:pPr algn="ctr"/>
            <a:r>
              <a:rPr lang="en-GB" i="1" dirty="0">
                <a:solidFill>
                  <a:srgbClr val="000080"/>
                </a:solidFill>
                <a:latin typeface="Arial" panose="020B0604020202020204" pitchFamily="34" charset="0"/>
                <a:ea typeface="Times New Roman" panose="02020603050405020304" pitchFamily="18" charset="0"/>
              </a:rPr>
              <a:t>Blueprint ladybug</a:t>
            </a:r>
            <a:endParaRPr lang="en-GB" sz="12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376334" y="2413338"/>
            <a:ext cx="11296261" cy="1477328"/>
          </a:xfrm>
          <a:prstGeom prst="rect">
            <a:avLst/>
          </a:prstGeom>
        </p:spPr>
        <p:txBody>
          <a:bodyPr wrap="square">
            <a:spAutoFit/>
          </a:bodyPr>
          <a:lstStyle/>
          <a:p>
            <a:r>
              <a:rPr lang="en-GB" dirty="0">
                <a:solidFill>
                  <a:srgbClr val="000000"/>
                </a:solidFill>
                <a:latin typeface="Calibri" panose="020F0502020204030204" pitchFamily="34" charset="0"/>
                <a:ea typeface="Times New Roman" panose="02020603050405020304" pitchFamily="18" charset="0"/>
              </a:rPr>
              <a:t>by Geoff &amp; Carey Campbell NZ</a:t>
            </a:r>
            <a:endParaRPr lang="en-GB" sz="1600" dirty="0">
              <a:latin typeface="Times New Roman" panose="02020603050405020304" pitchFamily="18" charset="0"/>
              <a:ea typeface="Times New Roman" panose="02020603050405020304" pitchFamily="18" charset="0"/>
            </a:endParaRPr>
          </a:p>
          <a:p>
            <a:r>
              <a:rPr lang="en-GB" dirty="0">
                <a:solidFill>
                  <a:srgbClr val="3578CA"/>
                </a:solidFill>
                <a:latin typeface="Calibri" panose="020F0502020204030204" pitchFamily="34" charset="0"/>
                <a:ea typeface="Times New Roman" panose="02020603050405020304" pitchFamily="18" charset="0"/>
              </a:rPr>
              <a:t>Text and photos: </a:t>
            </a:r>
            <a:r>
              <a:rPr lang="en-GB" dirty="0" err="1">
                <a:solidFill>
                  <a:srgbClr val="3578CA"/>
                </a:solidFill>
                <a:latin typeface="Calibri" panose="020F0502020204030204" pitchFamily="34" charset="0"/>
                <a:ea typeface="Times New Roman" panose="02020603050405020304" pitchFamily="18" charset="0"/>
              </a:rPr>
              <a:t>Schmidts</a:t>
            </a:r>
            <a:r>
              <a:rPr lang="en-GB" dirty="0">
                <a:solidFill>
                  <a:srgbClr val="3578CA"/>
                </a:solidFill>
                <a:latin typeface="Calibri" panose="020F0502020204030204" pitchFamily="34" charset="0"/>
                <a:ea typeface="Times New Roman" panose="02020603050405020304" pitchFamily="18" charset="0"/>
              </a:rPr>
              <a:t>-Pit</a:t>
            </a:r>
            <a:endParaRPr lang="en-GB" sz="1600" dirty="0">
              <a:latin typeface="Times New Roman" panose="02020603050405020304" pitchFamily="18" charset="0"/>
              <a:ea typeface="Times New Roman" panose="02020603050405020304" pitchFamily="18" charset="0"/>
            </a:endParaRPr>
          </a:p>
          <a:p>
            <a:pPr algn="just"/>
            <a:r>
              <a:rPr lang="en-GB" dirty="0">
                <a:solidFill>
                  <a:srgbClr val="000000"/>
                </a:solidFill>
                <a:latin typeface="Calibri" panose="020F0502020204030204" pitchFamily="34" charset="0"/>
                <a:ea typeface="Times New Roman" panose="02020603050405020304" pitchFamily="18" charset="0"/>
              </a:rPr>
              <a:t>These beetles were one of the absolute eye-catchers at </a:t>
            </a:r>
            <a:r>
              <a:rPr lang="en-GB" dirty="0" err="1">
                <a:solidFill>
                  <a:srgbClr val="000000"/>
                </a:solidFill>
                <a:latin typeface="Calibri" panose="020F0502020204030204" pitchFamily="34" charset="0"/>
                <a:ea typeface="Times New Roman" panose="02020603050405020304" pitchFamily="18" charset="0"/>
              </a:rPr>
              <a:t>Fanö</a:t>
            </a:r>
            <a:r>
              <a:rPr lang="en-GB" dirty="0">
                <a:solidFill>
                  <a:srgbClr val="000000"/>
                </a:solidFill>
                <a:latin typeface="Calibri" panose="020F0502020204030204" pitchFamily="34" charset="0"/>
                <a:ea typeface="Times New Roman" panose="02020603050405020304" pitchFamily="18" charset="0"/>
              </a:rPr>
              <a:t> 2004. This was built by an Englishman. However, when asked about the plan, I got the answer that I should ask Richard Wotton from New Zealand. And so Geoff and Carey Campbell gave me the blueprint with the accompanying story:</a:t>
            </a:r>
            <a:endParaRPr lang="en-GB" sz="16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376334" y="4079453"/>
            <a:ext cx="11439329" cy="2585323"/>
          </a:xfrm>
          <a:prstGeom prst="rect">
            <a:avLst/>
          </a:prstGeom>
        </p:spPr>
        <p:txBody>
          <a:bodyPr wrap="square">
            <a:spAutoFit/>
          </a:bodyPr>
          <a:lstStyle/>
          <a:p>
            <a:pPr algn="just"/>
            <a:r>
              <a:rPr lang="en-GB" i="1" dirty="0">
                <a:solidFill>
                  <a:srgbClr val="000000"/>
                </a:solidFill>
                <a:latin typeface="Calibri" panose="020F0502020204030204" pitchFamily="34" charset="0"/>
                <a:ea typeface="Times New Roman" panose="02020603050405020304" pitchFamily="18" charset="0"/>
              </a:rPr>
              <a:t>"The plague begins!"</a:t>
            </a:r>
            <a:endParaRPr lang="en-GB" sz="1600" dirty="0">
              <a:latin typeface="Times New Roman" panose="02020603050405020304" pitchFamily="18" charset="0"/>
              <a:ea typeface="Times New Roman" panose="02020603050405020304" pitchFamily="18" charset="0"/>
            </a:endParaRPr>
          </a:p>
          <a:p>
            <a:pPr algn="just"/>
            <a:r>
              <a:rPr lang="en-GB" i="1" dirty="0">
                <a:solidFill>
                  <a:srgbClr val="000000"/>
                </a:solidFill>
                <a:latin typeface="Calibri" panose="020F0502020204030204" pitchFamily="34" charset="0"/>
                <a:ea typeface="Times New Roman" panose="02020603050405020304" pitchFamily="18" charset="0"/>
              </a:rPr>
              <a:t>In February 2003, after many days of kites with little wind, Geoff and Carey </a:t>
            </a:r>
            <a:r>
              <a:rPr lang="en-GB" i="1" dirty="0" err="1">
                <a:solidFill>
                  <a:srgbClr val="000000"/>
                </a:solidFill>
                <a:latin typeface="Calibri" panose="020F0502020204030204" pitchFamily="34" charset="0"/>
                <a:ea typeface="Times New Roman" panose="02020603050405020304" pitchFamily="18" charset="0"/>
              </a:rPr>
              <a:t>Campell</a:t>
            </a:r>
            <a:r>
              <a:rPr lang="en-GB" i="1" dirty="0">
                <a:solidFill>
                  <a:srgbClr val="000000"/>
                </a:solidFill>
                <a:latin typeface="Calibri" panose="020F0502020204030204" pitchFamily="34" charset="0"/>
                <a:ea typeface="Times New Roman" panose="02020603050405020304" pitchFamily="18" charset="0"/>
              </a:rPr>
              <a:t> decided that they wanted to "decorate" the floor. On their return trip from Wellington to Wanganui and their preference for ladybugs, the idea for the beetles came up. The very first evening came up Prototype! Long hours were spent reading insect books and searching the internet for how many spots a ladybug actually has. Experts spoke of 2 to 11 points, so they chose seven points for aesthetic reasons the "bouncing". Now they went to the rest of the bags with spinnakers, because there should be a mother who would take care of the little beetles. However, Geoff cut a pile of brown pieces. These lay around for days, because Carey simply refused to build a cockroach. Then Geoff took pity and built it later. So far, the beetles have spread to New Zealand via Christchurch and Nelson to Australia, then further to England, Wisconsin (USA) and even </a:t>
            </a:r>
            <a:r>
              <a:rPr lang="en-GB" i="1" dirty="0" err="1">
                <a:solidFill>
                  <a:srgbClr val="000000"/>
                </a:solidFill>
                <a:latin typeface="Calibri" panose="020F0502020204030204" pitchFamily="34" charset="0"/>
                <a:ea typeface="Times New Roman" panose="02020603050405020304" pitchFamily="18" charset="0"/>
              </a:rPr>
              <a:t>Fanö</a:t>
            </a:r>
            <a:r>
              <a:rPr lang="en-GB" i="1" dirty="0">
                <a:solidFill>
                  <a:srgbClr val="000000"/>
                </a:solidFill>
                <a:latin typeface="Calibri" panose="020F0502020204030204" pitchFamily="34" charset="0"/>
                <a:ea typeface="Times New Roman" panose="02020603050405020304" pitchFamily="18" charset="0"/>
              </a:rPr>
              <a:t>.</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4231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496" y="0"/>
            <a:ext cx="4847008" cy="6858000"/>
          </a:xfrm>
          <a:prstGeom prst="rect">
            <a:avLst/>
          </a:prstGeom>
        </p:spPr>
      </p:pic>
    </p:spTree>
    <p:extLst>
      <p:ext uri="{BB962C8B-B14F-4D97-AF65-F5344CB8AC3E}">
        <p14:creationId xmlns:p14="http://schemas.microsoft.com/office/powerpoint/2010/main" val="1994071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4071" y="0"/>
            <a:ext cx="4883857" cy="6858000"/>
          </a:xfrm>
          <a:prstGeom prst="rect">
            <a:avLst/>
          </a:prstGeom>
        </p:spPr>
      </p:pic>
    </p:spTree>
    <p:extLst>
      <p:ext uri="{BB962C8B-B14F-4D97-AF65-F5344CB8AC3E}">
        <p14:creationId xmlns:p14="http://schemas.microsoft.com/office/powerpoint/2010/main" val="4023015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3611" y="469232"/>
            <a:ext cx="6196263" cy="2862322"/>
          </a:xfrm>
          <a:prstGeom prst="rect">
            <a:avLst/>
          </a:prstGeom>
          <a:noFill/>
        </p:spPr>
        <p:txBody>
          <a:bodyPr wrap="square" rtlCol="0">
            <a:spAutoFit/>
          </a:bodyPr>
          <a:lstStyle/>
          <a:p>
            <a:pPr algn="just"/>
            <a:r>
              <a:rPr lang="en-GB" dirty="0" smtClean="0">
                <a:solidFill>
                  <a:srgbClr val="0070C0"/>
                </a:solidFill>
              </a:rPr>
              <a:t>The first task is to create a set of templates. Parts A &amp; B should be cut as a single piece and then cut along the curve. When cutting the body panels the 2 parts can be held together with sticky tape or place a weight across the join.</a:t>
            </a:r>
          </a:p>
          <a:p>
            <a:pPr algn="just"/>
            <a:r>
              <a:rPr lang="en-GB" dirty="0" smtClean="0">
                <a:solidFill>
                  <a:srgbClr val="0070C0"/>
                </a:solidFill>
              </a:rPr>
              <a:t>You will also need a template for the feet. I made a double one by drawing one and a mirror image along the long edge. This saves on cutting and sewing.</a:t>
            </a:r>
          </a:p>
          <a:p>
            <a:pPr algn="just"/>
            <a:r>
              <a:rPr lang="en-GB" dirty="0" smtClean="0">
                <a:solidFill>
                  <a:srgbClr val="0070C0"/>
                </a:solidFill>
              </a:rPr>
              <a:t>Finally you need circular templates for the Spots, Eyes and Pupils; mark the centre of these to assist with locating them when you are attaching them to the body panels.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359" y="3511917"/>
            <a:ext cx="4294486" cy="28875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794" y="577798"/>
            <a:ext cx="4815840" cy="5646420"/>
          </a:xfrm>
          <a:prstGeom prst="rect">
            <a:avLst/>
          </a:prstGeom>
        </p:spPr>
      </p:pic>
    </p:spTree>
    <p:extLst>
      <p:ext uri="{BB962C8B-B14F-4D97-AF65-F5344CB8AC3E}">
        <p14:creationId xmlns:p14="http://schemas.microsoft.com/office/powerpoint/2010/main" val="1999897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9326" y="315828"/>
            <a:ext cx="8017042" cy="6012782"/>
          </a:xfrm>
          <a:prstGeom prst="rect">
            <a:avLst/>
          </a:prstGeom>
        </p:spPr>
      </p:pic>
    </p:spTree>
    <p:extLst>
      <p:ext uri="{BB962C8B-B14F-4D97-AF65-F5344CB8AC3E}">
        <p14:creationId xmlns:p14="http://schemas.microsoft.com/office/powerpoint/2010/main" val="24642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3484" y="264695"/>
            <a:ext cx="4507831" cy="338087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6914" y="3678818"/>
            <a:ext cx="4446528" cy="2914886"/>
          </a:xfrm>
          <a:prstGeom prst="rect">
            <a:avLst/>
          </a:prstGeom>
        </p:spPr>
      </p:pic>
      <p:sp>
        <p:nvSpPr>
          <p:cNvPr id="4" name="TextBox 3"/>
          <p:cNvSpPr txBox="1"/>
          <p:nvPr/>
        </p:nvSpPr>
        <p:spPr>
          <a:xfrm>
            <a:off x="756932" y="697831"/>
            <a:ext cx="5800279" cy="2554545"/>
          </a:xfrm>
          <a:prstGeom prst="rect">
            <a:avLst/>
          </a:prstGeom>
          <a:noFill/>
        </p:spPr>
        <p:txBody>
          <a:bodyPr wrap="square" rtlCol="0">
            <a:spAutoFit/>
          </a:bodyPr>
          <a:lstStyle/>
          <a:p>
            <a:pPr algn="just"/>
            <a:r>
              <a:rPr lang="en-GB" sz="1600" dirty="0" smtClean="0">
                <a:solidFill>
                  <a:srgbClr val="0070C0"/>
                </a:solidFill>
              </a:rPr>
              <a:t>Cut out 4 pieces of body colour and 2 pieces of face colour using the full template. (Once you have made your first Ladybird and understand the procedure you can reduce the height of the face pieces to save material). Next 2 pieces body colour part B only. Cut along curve without cutting the marked inflation slot. Note: to keep the surfaces the same turn the template over for the second one.</a:t>
            </a:r>
          </a:p>
          <a:p>
            <a:pPr algn="just"/>
            <a:r>
              <a:rPr lang="en-GB" sz="1600" dirty="0" smtClean="0">
                <a:solidFill>
                  <a:srgbClr val="0070C0"/>
                </a:solidFill>
              </a:rPr>
              <a:t>Next you have to cut out 6 foot pieces (12 if you are using the original single sided design). Now 2 eyes and 2 pupils and then however many spots you require.</a:t>
            </a:r>
          </a:p>
          <a:p>
            <a:pPr algn="just"/>
            <a:r>
              <a:rPr lang="en-GB" sz="1600" dirty="0" smtClean="0">
                <a:solidFill>
                  <a:srgbClr val="0070C0"/>
                </a:solidFill>
              </a:rPr>
              <a:t>I did all my cutting with a hot cutter on a glass light box.</a:t>
            </a:r>
            <a:endParaRPr lang="en-GB" sz="1600" dirty="0">
              <a:solidFill>
                <a:srgbClr val="0070C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3484" y="3862034"/>
            <a:ext cx="3896226" cy="2731671"/>
          </a:xfrm>
          <a:prstGeom prst="rect">
            <a:avLst/>
          </a:prstGeom>
        </p:spPr>
      </p:pic>
    </p:spTree>
    <p:extLst>
      <p:ext uri="{BB962C8B-B14F-4D97-AF65-F5344CB8AC3E}">
        <p14:creationId xmlns:p14="http://schemas.microsoft.com/office/powerpoint/2010/main" val="1282493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1228</Words>
  <Application>Microsoft Office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How to make a ladybird.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a ladybird.</dc:title>
  <dc:creator>Arthur Dibble</dc:creator>
  <cp:lastModifiedBy>Arthur Dibble</cp:lastModifiedBy>
  <cp:revision>41</cp:revision>
  <dcterms:created xsi:type="dcterms:W3CDTF">2020-06-15T10:26:50Z</dcterms:created>
  <dcterms:modified xsi:type="dcterms:W3CDTF">2021-04-02T13:56:51Z</dcterms:modified>
</cp:coreProperties>
</file>